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B20"/>
    <a:srgbClr val="DEBF08"/>
    <a:srgbClr val="2D7E9B"/>
    <a:srgbClr val="C1A607"/>
    <a:srgbClr val="225F74"/>
    <a:srgbClr val="D9D9D9"/>
    <a:srgbClr val="F9E35D"/>
    <a:srgbClr val="4B6C16"/>
    <a:srgbClr val="AE9606"/>
    <a:srgbClr val="C9A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276" autoAdjust="0"/>
  </p:normalViewPr>
  <p:slideViewPr>
    <p:cSldViewPr snapToGrid="0">
      <p:cViewPr>
        <p:scale>
          <a:sx n="120" d="100"/>
          <a:sy n="120" d="100"/>
        </p:scale>
        <p:origin x="-768" y="1440"/>
      </p:cViewPr>
      <p:guideLst>
        <p:guide orient="horz" pos="2160"/>
        <p:guide orient="horz" pos="432"/>
        <p:guide orient="horz" pos="1308"/>
        <p:guide orient="horz" pos="3594"/>
        <p:guide orient="horz" pos="3150"/>
        <p:guide orient="horz" pos="3888"/>
        <p:guide orient="horz" pos="3473"/>
        <p:guide orient="horz" pos="856"/>
        <p:guide pos="3368"/>
        <p:guide pos="4770"/>
        <p:guide pos="4512"/>
        <p:guide pos="386"/>
        <p:guide pos="3892"/>
        <p:guide pos="82"/>
        <p:guide pos="722"/>
        <p:guide pos="12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-1812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52A5E-60F8-422F-8F3A-58CC654305E5}" type="datetimeFigureOut">
              <a:rPr lang="en-US" smtClean="0"/>
              <a:pPr/>
              <a:t>06/10/14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DBD3-7EF3-4406-BA36-1629CAD8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4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6260C-9094-47BB-B392-6500189DA135}" type="datetimeFigureOut">
              <a:rPr lang="en-US" smtClean="0"/>
              <a:pPr/>
              <a:t>06/10/14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9922F5-C0F3-4004-A3F8-B5C12F85E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sideshowcoder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-Day-</a:t>
            </a:r>
            <a:r>
              <a:rPr lang="en-US" dirty="0" err="1" smtClean="0"/>
              <a:t>UpDownApp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Couchbase client 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Basically, give people an overview of how the SDK’s get notified when there is a topology change via async REST.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On the SDK side, we make sure the SDK’s as much as possible, get to the know the new cluster config – over streaming API.</a:t>
            </a: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  <a:p>
            <a:endParaRPr lang="en-GB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10CEAD2-3D3C-2C49-8FA0-F87DAD3AD89E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with maven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Saving should create a new presentation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If we have two different app servers trying to update the doc, the first one that gets there using the CAS value, will win. The second will fail.</a:t>
            </a:r>
          </a:p>
          <a:p>
            <a:endParaRPr lang="en-GB">
              <a:latin typeface="Calibri" charset="0"/>
            </a:endParaRPr>
          </a:p>
          <a:p>
            <a:r>
              <a:rPr lang="en-GB">
                <a:latin typeface="Calibri" charset="0"/>
              </a:rPr>
              <a:t>Every time any data is changed in a document, the CAS value changes.  If we use the same CAS twice, it’s not going to work twice.</a:t>
            </a:r>
          </a:p>
          <a:p>
            <a:endParaRPr lang="en-GB">
              <a:latin typeface="Calibri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C65CAB5-67FF-8046-98BA-54C22E5D18F7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6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9591" y="1634883"/>
            <a:ext cx="5450045" cy="3114851"/>
          </a:xfrm>
          <a:prstGeom prst="rect">
            <a:avLst/>
          </a:prstGeom>
        </p:spPr>
      </p:pic>
      <p:sp>
        <p:nvSpPr>
          <p:cNvPr id="4" name="Oval 3"/>
          <p:cNvSpPr/>
          <p:nvPr userDrawn="1"/>
        </p:nvSpPr>
        <p:spPr>
          <a:xfrm>
            <a:off x="1822575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10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3754438" y="1931947"/>
            <a:ext cx="2192337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2167" y="1596433"/>
            <a:ext cx="3154989" cy="245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754968" y="1601684"/>
            <a:ext cx="2191788" cy="268984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54967" y="3671289"/>
            <a:ext cx="4967613" cy="268984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158253" y="1601684"/>
            <a:ext cx="2564328" cy="268984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8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53366" y="1610602"/>
            <a:ext cx="0" cy="3951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65120" y="1610602"/>
            <a:ext cx="0" cy="1872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01638" y="1841500"/>
            <a:ext cx="3155950" cy="37798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08882" y="1604976"/>
            <a:ext cx="3048705" cy="244475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6158253" y="1931947"/>
            <a:ext cx="2564328" cy="147955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3754437" y="4029502"/>
            <a:ext cx="4968143" cy="1592070"/>
          </a:xfrm>
        </p:spPr>
        <p:txBody>
          <a:bodyPr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>
              <a:lnSpc>
                <a:spcPct val="80000"/>
              </a:lnSpc>
              <a:spcBef>
                <a:spcPts val="600"/>
              </a:spcBef>
              <a:defRPr sz="1200"/>
            </a:lvl2pPr>
            <a:lvl3pPr>
              <a:lnSpc>
                <a:spcPct val="80000"/>
              </a:lnSpc>
              <a:spcBef>
                <a:spcPts val="600"/>
              </a:spcBef>
              <a:defRPr sz="1100"/>
            </a:lvl3pPr>
            <a:lvl4pPr>
              <a:lnSpc>
                <a:spcPct val="80000"/>
              </a:lnSpc>
              <a:spcBef>
                <a:spcPts val="600"/>
              </a:spcBef>
              <a:defRPr sz="1100"/>
            </a:lvl4pPr>
            <a:lvl5pPr>
              <a:lnSpc>
                <a:spcPct val="80000"/>
              </a:lnSpc>
              <a:spcBef>
                <a:spcPts val="600"/>
              </a:spcBef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823583" y="1604976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259852" y="1604976"/>
            <a:ext cx="2462727" cy="2656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3823583" y="3683989"/>
            <a:ext cx="2123174" cy="23711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80000"/>
              </a:lnSpc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3" name="Picture 22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828803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Your Two line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1088071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7759467" y="1711868"/>
            <a:ext cx="292564" cy="1379126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1752600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rgbClr val="186A93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couchbase_large_gradien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2316" y="4473042"/>
            <a:ext cx="2299368" cy="1314150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1739962" y="587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31671"/>
            <a:ext cx="6400800" cy="1752600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US" dirty="0" smtClean="0"/>
              <a:t>Title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088071" y="1896531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0800000">
            <a:off x="7759467" y="1896530"/>
            <a:ext cx="292564" cy="1144448"/>
          </a:xfrm>
          <a:custGeom>
            <a:avLst/>
            <a:gdLst>
              <a:gd name="connsiteX0" fmla="*/ 200526 w 213894"/>
              <a:gd name="connsiteY0" fmla="*/ 0 h 708526"/>
              <a:gd name="connsiteX1" fmla="*/ 0 w 213894"/>
              <a:gd name="connsiteY1" fmla="*/ 0 h 708526"/>
              <a:gd name="connsiteX2" fmla="*/ 0 w 213894"/>
              <a:gd name="connsiteY2" fmla="*/ 708526 h 708526"/>
              <a:gd name="connsiteX3" fmla="*/ 213894 w 213894"/>
              <a:gd name="connsiteY3" fmla="*/ 708526 h 7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94" h="708526">
                <a:moveTo>
                  <a:pt x="200526" y="0"/>
                </a:moveTo>
                <a:lnTo>
                  <a:pt x="0" y="0"/>
                </a:lnTo>
                <a:lnTo>
                  <a:pt x="0" y="708526"/>
                </a:lnTo>
                <a:lnTo>
                  <a:pt x="213894" y="708526"/>
                </a:lnTo>
              </a:path>
            </a:pathLst>
          </a:custGeom>
          <a:ln w="1016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045350" y="2827360"/>
            <a:ext cx="20276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3"/>
          </p:cNvCxnSpPr>
          <p:nvPr userDrawn="1"/>
        </p:nvCxnSpPr>
        <p:spPr>
          <a:xfrm>
            <a:off x="5042192" y="2827360"/>
            <a:ext cx="21085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64" y="2453238"/>
            <a:ext cx="969228" cy="748244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1766012" y="4602684"/>
            <a:ext cx="5664076" cy="30158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0"/>
                  <a:alpha val="20000"/>
                </a:schemeClr>
              </a:gs>
              <a:gs pos="100000">
                <a:schemeClr val="tx1">
                  <a:alpha val="0"/>
                  <a:lumMod val="90000"/>
                  <a:lumOff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19667" y="2921005"/>
            <a:ext cx="7772400" cy="1470025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4800" dirty="0" smtClean="0">
                <a:solidFill>
                  <a:schemeClr val="accent2"/>
                </a:solidFill>
              </a:rPr>
              <a:t>Put One-Line Title Here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97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0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575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7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couchbase_medium_gradient gra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9854" y="6197597"/>
            <a:ext cx="1051984" cy="6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 flip="none" rotWithShape="1">
            <a:gsLst>
              <a:gs pos="0">
                <a:srgbClr val="DFDFE2">
                  <a:lumMod val="89000"/>
                </a:srgb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1036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8532" y="6432606"/>
            <a:ext cx="826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A09B28-D73D-468B-BF3C-EEC33CF08A5C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8" r:id="rId3"/>
    <p:sldLayoutId id="2147483680" r:id="rId4"/>
    <p:sldLayoutId id="2147483650" r:id="rId5"/>
    <p:sldLayoutId id="2147483681" r:id="rId6"/>
    <p:sldLayoutId id="2147483654" r:id="rId7"/>
    <p:sldLayoutId id="2147483673" r:id="rId8"/>
    <p:sldLayoutId id="2147483656" r:id="rId9"/>
    <p:sldLayoutId id="2147483674" r:id="rId10"/>
    <p:sldLayoutId id="2147483655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7472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SzPct val="100000"/>
        <a:buFont typeface="Lucida Grande"/>
        <a:buChar char="•"/>
        <a:defRPr lang="en-US" sz="24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100000"/>
        <a:buFont typeface="Lucida Grande"/>
        <a:buChar char="­"/>
        <a:defRPr lang="en-US" sz="20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Lucida Grande"/>
        <a:buChar char="­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25475" indent="-457200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base-java-client" TargetMode="External"/><Relationship Id="rId4" Type="http://schemas.openxmlformats.org/officeDocument/2006/relationships/hyperlink" Target="https://github.com/couchbase/couchbase-jvm-core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ouchbase.com/communities/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Test First</a:t>
            </a:r>
            <a:br>
              <a:rPr lang="en-US" dirty="0" smtClean="0"/>
            </a:br>
            <a:r>
              <a:rPr lang="en-US" dirty="0" smtClean="0"/>
              <a:t>Look at the code for guidance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do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95" b="-5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5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Connection</a:t>
            </a:r>
            <a:endParaRPr lang="en-US" dirty="0"/>
          </a:p>
        </p:txBody>
      </p:sp>
      <p:pic>
        <p:nvPicPr>
          <p:cNvPr id="5" name="Content Placeholder 4" descr="test-conne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30" b="-29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Connection</a:t>
            </a:r>
            <a:endParaRPr lang="en-US" dirty="0"/>
          </a:p>
        </p:txBody>
      </p:sp>
      <p:pic>
        <p:nvPicPr>
          <p:cNvPr id="6" name="Content Placeholder 5" descr="conn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5549" b="-565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24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/ Down Vote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vote can create presentations</a:t>
            </a:r>
          </a:p>
          <a:p>
            <a:r>
              <a:rPr lang="en-US" dirty="0" smtClean="0"/>
              <a:t>Users can vote presentations up or down</a:t>
            </a:r>
          </a:p>
        </p:txBody>
      </p:sp>
    </p:spTree>
    <p:extLst>
      <p:ext uri="{BB962C8B-B14F-4D97-AF65-F5344CB8AC3E}">
        <p14:creationId xmlns:p14="http://schemas.microsoft.com/office/powerpoint/2010/main" val="113578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4" name="Content Placeholder 3" descr="Screen Shot 2014-09-11 at 10.54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7" r="-18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23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old Java object (POJO)</a:t>
            </a:r>
          </a:p>
          <a:p>
            <a:r>
              <a:rPr lang="en-US" dirty="0" smtClean="0"/>
              <a:t>Follows an Active Record Pattern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err="1" smtClean="0"/>
              <a:t>UpVotes</a:t>
            </a:r>
            <a:endParaRPr lang="en-US" dirty="0" smtClean="0"/>
          </a:p>
          <a:p>
            <a:pPr lvl="1"/>
            <a:r>
              <a:rPr lang="en-US" dirty="0" err="1" smtClean="0"/>
              <a:t>DownVotes</a:t>
            </a:r>
            <a:endParaRPr lang="en-US" dirty="0" smtClean="0"/>
          </a:p>
          <a:p>
            <a:pPr lvl="1"/>
            <a:r>
              <a:rPr lang="en-US" dirty="0" err="1" smtClean="0"/>
              <a:t>CreatedAt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Presentation</a:t>
            </a:r>
            <a:endParaRPr lang="en-US" dirty="0"/>
          </a:p>
        </p:txBody>
      </p:sp>
      <p:pic>
        <p:nvPicPr>
          <p:cNvPr id="4" name="Content Placeholder 3" descr="initialising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81" b="-3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59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key</a:t>
            </a:r>
          </a:p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Insert as a new document</a:t>
            </a:r>
          </a:p>
          <a:p>
            <a:r>
              <a:rPr lang="en-US" dirty="0" smtClean="0"/>
              <a:t>Replace if it was inserted before</a:t>
            </a:r>
          </a:p>
        </p:txBody>
      </p:sp>
    </p:spTree>
    <p:extLst>
      <p:ext uri="{BB962C8B-B14F-4D97-AF65-F5344CB8AC3E}">
        <p14:creationId xmlns:p14="http://schemas.microsoft.com/office/powerpoint/2010/main" val="331991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sure we have a clean DB to start</a:t>
            </a:r>
            <a:endParaRPr lang="en-US" dirty="0"/>
          </a:p>
        </p:txBody>
      </p:sp>
      <p:pic>
        <p:nvPicPr>
          <p:cNvPr id="4" name="Content Placeholder 3" descr="flush-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42" b="-79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60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first</a:t>
            </a:r>
            <a:r>
              <a:rPr lang="en-US" dirty="0"/>
              <a:t> </a:t>
            </a:r>
            <a:r>
              <a:rPr lang="en-US" dirty="0" smtClean="0"/>
              <a:t>application with</a:t>
            </a:r>
            <a:br>
              <a:rPr lang="en-US" dirty="0" smtClean="0"/>
            </a:br>
            <a:r>
              <a:rPr lang="en-US" dirty="0" smtClean="0"/>
              <a:t>Couchbase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Advocates @ Couchbase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pic>
        <p:nvPicPr>
          <p:cNvPr id="5" name="Content Placeholder 4" descr="save-pres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48" b="-49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57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Serializing to </a:t>
            </a:r>
            <a:r>
              <a:rPr lang="en-US" dirty="0" err="1" smtClean="0"/>
              <a:t>JsonDocument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JsonDocument</a:t>
            </a:r>
            <a:r>
              <a:rPr lang="en-US" dirty="0" smtClean="0"/>
              <a:t> is the unit the SDK operates on</a:t>
            </a:r>
          </a:p>
          <a:p>
            <a:r>
              <a:rPr lang="en-US" dirty="0" smtClean="0"/>
              <a:t>It provides an abstraction over JSON</a:t>
            </a:r>
          </a:p>
          <a:p>
            <a:r>
              <a:rPr lang="en-US" dirty="0" smtClean="0"/>
              <a:t>All operations are expressed as operations on </a:t>
            </a:r>
            <a:r>
              <a:rPr lang="en-US" dirty="0" err="1" smtClean="0"/>
              <a:t>JsonDocument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toJsonDocument</a:t>
            </a:r>
            <a:endParaRPr lang="en-US" dirty="0"/>
          </a:p>
        </p:txBody>
      </p:sp>
      <p:pic>
        <p:nvPicPr>
          <p:cNvPr id="4" name="Content Placeholder 3" descr="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04" b="-104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35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De-serializing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</a:t>
            </a:r>
            <a:r>
              <a:rPr lang="en-US" dirty="0" err="1" smtClean="0"/>
              <a:t>JsonDocument</a:t>
            </a:r>
            <a:endParaRPr lang="en-US" dirty="0" smtClean="0"/>
          </a:p>
          <a:p>
            <a:r>
              <a:rPr lang="en-US" dirty="0" smtClean="0"/>
              <a:t>Create an instance of the POJO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7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fromJsonDocument</a:t>
            </a:r>
            <a:endParaRPr lang="en-US" dirty="0"/>
          </a:p>
        </p:txBody>
      </p:sp>
      <p:pic>
        <p:nvPicPr>
          <p:cNvPr id="4" name="Content Placeholder 3" descr="de-serializ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82" b="-2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4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Serialize the POJO</a:t>
            </a:r>
          </a:p>
          <a:p>
            <a:r>
              <a:rPr lang="en-US" dirty="0" smtClean="0"/>
              <a:t>Store in the Database</a:t>
            </a:r>
          </a:p>
          <a:p>
            <a:r>
              <a:rPr lang="en-US" dirty="0" smtClean="0"/>
              <a:t>Generate a new POJO to return</a:t>
            </a:r>
          </a:p>
          <a:p>
            <a:r>
              <a:rPr lang="en-US" dirty="0" smtClean="0"/>
              <a:t>Everything is asynchronous!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7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</a:t>
            </a:r>
            <a:endParaRPr lang="en-US" dirty="0"/>
          </a:p>
        </p:txBody>
      </p:sp>
      <p:pic>
        <p:nvPicPr>
          <p:cNvPr id="4" name="Content Placeholder 3" descr="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932" b="-442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49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is easy!</a:t>
            </a:r>
            <a:endParaRPr lang="en-US" dirty="0"/>
          </a:p>
        </p:txBody>
      </p:sp>
      <p:pic>
        <p:nvPicPr>
          <p:cNvPr id="7" name="Content Placeholder 6" descr="upd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673" b="-421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1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concurrency</a:t>
            </a:r>
            <a:endParaRPr lang="en-US" dirty="0">
              <a:latin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88581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6" name="AutoShape 3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32" y="67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1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521399" y="2274403"/>
            <a:ext cx="1526977" cy="607219"/>
            <a:chOff x="0" y="0"/>
            <a:chExt cx="1368" cy="544"/>
          </a:xfrm>
          <a:solidFill>
            <a:srgbClr val="FFFFFF"/>
          </a:solidFill>
        </p:grpSpPr>
        <p:sp>
          <p:nvSpPr>
            <p:cNvPr id="9" name="AutoShape 6"/>
            <p:cNvSpPr>
              <a:spLocks/>
            </p:cNvSpPr>
            <p:nvPr/>
          </p:nvSpPr>
          <p:spPr bwMode="auto">
            <a:xfrm>
              <a:off x="0" y="0"/>
              <a:ext cx="1368" cy="544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2" y="59"/>
              <a:ext cx="1312" cy="3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Actor 2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226594" y="4256793"/>
            <a:ext cx="2437805" cy="455414"/>
            <a:chOff x="0" y="0"/>
            <a:chExt cx="2184" cy="408"/>
          </a:xfrm>
          <a:solidFill>
            <a:srgbClr val="FFFFFF"/>
          </a:solidFill>
        </p:grpSpPr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0" y="0"/>
              <a:ext cx="2184" cy="408"/>
            </a:xfrm>
            <a:prstGeom prst="roundRect">
              <a:avLst>
                <a:gd name="adj" fmla="val 11764"/>
              </a:avLst>
            </a:prstGeom>
            <a:grpFill/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4" y="19"/>
              <a:ext cx="2136" cy="3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Couchbase Server</a:t>
              </a:r>
            </a:p>
          </p:txBody>
        </p:sp>
      </p:grpSp>
      <p:sp>
        <p:nvSpPr>
          <p:cNvPr id="81926" name="Line 12"/>
          <p:cNvSpPr>
            <a:spLocks noChangeShapeType="1"/>
          </p:cNvSpPr>
          <p:nvPr/>
        </p:nvSpPr>
        <p:spPr bwMode="auto">
          <a:xfrm>
            <a:off x="3154363" y="2882371"/>
            <a:ext cx="992187" cy="137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7" name="Line 13"/>
          <p:cNvSpPr>
            <a:spLocks noChangeShapeType="1"/>
          </p:cNvSpPr>
          <p:nvPr/>
        </p:nvSpPr>
        <p:spPr bwMode="auto">
          <a:xfrm flipH="1">
            <a:off x="4640263" y="2874433"/>
            <a:ext cx="712787" cy="139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8" name="Rectangle 14"/>
          <p:cNvSpPr>
            <a:spLocks/>
          </p:cNvSpPr>
          <p:nvPr/>
        </p:nvSpPr>
        <p:spPr bwMode="auto">
          <a:xfrm>
            <a:off x="5076825" y="3345921"/>
            <a:ext cx="1374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CAS mismatch!</a:t>
            </a:r>
          </a:p>
        </p:txBody>
      </p:sp>
      <p:sp>
        <p:nvSpPr>
          <p:cNvPr id="81929" name="Rectangle 15"/>
          <p:cNvSpPr>
            <a:spLocks/>
          </p:cNvSpPr>
          <p:nvPr/>
        </p:nvSpPr>
        <p:spPr bwMode="auto">
          <a:xfrm>
            <a:off x="2828925" y="3352271"/>
            <a:ext cx="7318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7" tIns="26787" rIns="26787" bIns="26787">
            <a:spAutoFit/>
          </a:bodyPr>
          <a:lstStyle/>
          <a:p>
            <a:pPr algn="l"/>
            <a:r>
              <a:rPr lang="en-US" sz="1700">
                <a:solidFill>
                  <a:srgbClr val="008000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33449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30251" y="3852338"/>
            <a:ext cx="7772400" cy="1470025"/>
          </a:xfrm>
        </p:spPr>
        <p:txBody>
          <a:bodyPr/>
          <a:lstStyle/>
          <a:p>
            <a:r>
              <a:rPr lang="en-US" dirty="0" smtClean="0"/>
              <a:t>Setting up the </a:t>
            </a:r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err="1" smtClean="0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sideshowcoder</a:t>
            </a:r>
            <a:r>
              <a:rPr lang="en-US" sz="2400" dirty="0"/>
              <a:t>/</a:t>
            </a:r>
            <a:r>
              <a:rPr lang="en-US" sz="2400" dirty="0" err="1"/>
              <a:t>Dev</a:t>
            </a:r>
            <a:r>
              <a:rPr lang="en-US" sz="2400" dirty="0"/>
              <a:t>-Day-</a:t>
            </a:r>
            <a:r>
              <a:rPr lang="en-US" sz="2400" dirty="0" err="1"/>
              <a:t>UpDownApp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compare and swap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the CAS Value on load</a:t>
            </a:r>
          </a:p>
          <a:p>
            <a:r>
              <a:rPr lang="en-US" dirty="0" smtClean="0"/>
              <a:t>Use replace to update documents</a:t>
            </a:r>
          </a:p>
          <a:p>
            <a:r>
              <a:rPr lang="en-US" dirty="0" smtClean="0"/>
              <a:t>Include CAS in every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Test</a:t>
            </a:r>
            <a:endParaRPr lang="en-US" dirty="0"/>
          </a:p>
        </p:txBody>
      </p:sp>
      <p:pic>
        <p:nvPicPr>
          <p:cNvPr id="4" name="Content Placeholder 3" descr="test-updat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12" b="-32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7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the loaded document around to retain the CAS value</a:t>
            </a:r>
            <a:endParaRPr lang="en-US" dirty="0"/>
          </a:p>
        </p:txBody>
      </p:sp>
      <p:pic>
        <p:nvPicPr>
          <p:cNvPr id="4" name="Picture 3" descr="keeping-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3" y="3312584"/>
            <a:ext cx="8318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update-replace-sa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06" b="-17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Listing all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to query on 2</a:t>
            </a:r>
            <a:r>
              <a:rPr lang="en-US" baseline="30000" dirty="0" smtClean="0"/>
              <a:t>nd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Index any properties you like</a:t>
            </a:r>
          </a:p>
          <a:p>
            <a:r>
              <a:rPr lang="en-US" dirty="0" smtClean="0"/>
              <a:t>Do range queries (This is what we need!)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Content Placeholder 3" descr="presentations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8" r="-15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713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pic>
        <p:nvPicPr>
          <p:cNvPr id="4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332" b="153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code</a:t>
            </a:r>
            <a:endParaRPr lang="en-US" dirty="0"/>
          </a:p>
        </p:txBody>
      </p:sp>
      <p:pic>
        <p:nvPicPr>
          <p:cNvPr id="4" name="Content Placeholder 3" descr="view-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9" b="-7279"/>
          <a:stretch>
            <a:fillRect/>
          </a:stretch>
        </p:blipFill>
        <p:spPr>
          <a:xfrm>
            <a:off x="612775" y="1905000"/>
            <a:ext cx="8074025" cy="4373563"/>
          </a:xfrm>
        </p:spPr>
      </p:pic>
    </p:spTree>
    <p:extLst>
      <p:ext uri="{BB962C8B-B14F-4D97-AF65-F5344CB8AC3E}">
        <p14:creationId xmlns:p14="http://schemas.microsoft.com/office/powerpoint/2010/main" val="330398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listing all</a:t>
            </a:r>
            <a:endParaRPr lang="en-US" dirty="0"/>
          </a:p>
        </p:txBody>
      </p:sp>
      <p:pic>
        <p:nvPicPr>
          <p:cNvPr id="4" name="Content Placeholder 3" descr="test-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07" b="-104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80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Project Layout</a:t>
            </a:r>
            <a:endParaRPr lang="en-US" dirty="0"/>
          </a:p>
        </p:txBody>
      </p:sp>
      <p:pic>
        <p:nvPicPr>
          <p:cNvPr id="5" name="Content Placeholder 4" descr="project_layo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62" r="-3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797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Content Placeholder 3" descr="find-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601" b="-120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65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9667" y="3429005"/>
            <a:ext cx="7772400" cy="1470025"/>
          </a:xfrm>
        </p:spPr>
        <p:txBody>
          <a:bodyPr/>
          <a:lstStyle/>
          <a:p>
            <a:r>
              <a:rPr lang="en-US" dirty="0" smtClean="0"/>
              <a:t>DONE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sideshowcoder</a:t>
            </a:r>
            <a:r>
              <a:rPr lang="en-US" dirty="0"/>
              <a:t>/Dev-Day-3.0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is awesome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Connection and writing to Couchbase is easy.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http://www.couchbase.com/communities/</a:t>
            </a:r>
            <a:r>
              <a:rPr lang="en-US" dirty="0" smtClean="0">
                <a:hlinkClick r:id="rId2"/>
              </a:rPr>
              <a:t>java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https://github.com/couchbase/couchbase-java-</a:t>
            </a:r>
            <a:r>
              <a:rPr lang="en-US" dirty="0" smtClean="0">
                <a:hlinkClick r:id="rId3"/>
              </a:rPr>
              <a:t>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https://github.com/couchbase/couchbase-jvm-</a:t>
            </a:r>
            <a:r>
              <a:rPr lang="en-US" dirty="0" smtClean="0">
                <a:hlinkClick r:id="rId4"/>
              </a:rPr>
              <a:t>core</a:t>
            </a:r>
            <a:endParaRPr lang="en-US" dirty="0" smtClean="0"/>
          </a:p>
          <a:p>
            <a:r>
              <a:rPr lang="en-US" dirty="0" smtClean="0"/>
              <a:t>Go out and build stuff!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4" name="Content Placeholder 3" descr="pom-part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37" b="-34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Maven File</a:t>
            </a:r>
            <a:br>
              <a:rPr lang="en-US" dirty="0" smtClean="0"/>
            </a:br>
            <a:r>
              <a:rPr lang="en-US" dirty="0" err="1" smtClean="0"/>
              <a:t>pom.xml</a:t>
            </a:r>
            <a:endParaRPr lang="en-US" dirty="0"/>
          </a:p>
        </p:txBody>
      </p:sp>
      <p:pic>
        <p:nvPicPr>
          <p:cNvPr id="6" name="Content Placeholder 5" descr="pom-part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5" r="-14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534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Smart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724275"/>
            <a:ext cx="11953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473325"/>
            <a:ext cx="119538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223963"/>
            <a:ext cx="1195387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22"/>
          <p:cNvSpPr>
            <a:spLocks/>
          </p:cNvSpPr>
          <p:nvPr/>
        </p:nvSpPr>
        <p:spPr bwMode="auto">
          <a:xfrm>
            <a:off x="758825" y="2857500"/>
            <a:ext cx="2668588" cy="660400"/>
          </a:xfrm>
          <a:prstGeom prst="roundRect">
            <a:avLst>
              <a:gd name="adj" fmla="val 20269"/>
            </a:avLst>
          </a:prstGeom>
          <a:gradFill rotWithShape="0">
            <a:gsLst>
              <a:gs pos="0">
                <a:srgbClr val="66CCFF"/>
              </a:gs>
              <a:gs pos="100000">
                <a:srgbClr val="4F81BD"/>
              </a:gs>
            </a:gsLst>
            <a:lin ang="5400000" scaled="1"/>
          </a:gra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Couchbase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Client</a:t>
            </a:r>
          </a:p>
        </p:txBody>
      </p:sp>
      <p:sp>
        <p:nvSpPr>
          <p:cNvPr id="32773" name="Rectangle 23"/>
          <p:cNvSpPr>
            <a:spLocks/>
          </p:cNvSpPr>
          <p:nvPr/>
        </p:nvSpPr>
        <p:spPr bwMode="auto">
          <a:xfrm>
            <a:off x="1490663" y="3517900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>
                <a:latin typeface="Calibri Bold" charset="0"/>
                <a:ea typeface="ＭＳ Ｐゴシック" charset="0"/>
                <a:cs typeface="ＭＳ Ｐゴシック" charset="0"/>
                <a:sym typeface="Calibri Bold" charset="0"/>
              </a:rPr>
              <a:t>App Server</a:t>
            </a: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3452813" y="1900238"/>
            <a:ext cx="3613150" cy="1147762"/>
            <a:chOff x="0" y="0"/>
            <a:chExt cx="3236" cy="1027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7" name="Rectangle 25"/>
            <p:cNvSpPr>
              <a:spLocks/>
            </p:cNvSpPr>
            <p:nvPr/>
          </p:nvSpPr>
          <p:spPr bwMode="auto">
            <a:xfrm rot="-1050000">
              <a:off x="681" y="296"/>
              <a:ext cx="13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make connection</a:t>
              </a:r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3455988" y="2054225"/>
            <a:ext cx="3611562" cy="1146175"/>
            <a:chOff x="0" y="0"/>
            <a:chExt cx="3236" cy="1027"/>
          </a:xfrm>
        </p:grpSpPr>
        <p:sp>
          <p:nvSpPr>
            <p:cNvPr id="32784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3236" cy="10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785" name="Rectangle 28"/>
            <p:cNvSpPr>
              <a:spLocks/>
            </p:cNvSpPr>
            <p:nvPr/>
          </p:nvSpPr>
          <p:spPr bwMode="auto">
            <a:xfrm rot="-1050000">
              <a:off x="851" y="566"/>
              <a:ext cx="132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70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receive topology</a:t>
              </a:r>
            </a:p>
          </p:txBody>
        </p:sp>
      </p:grpSp>
      <p:sp>
        <p:nvSpPr>
          <p:cNvPr id="14367" name="Line 31"/>
          <p:cNvSpPr>
            <a:spLocks noChangeShapeType="1"/>
          </p:cNvSpPr>
          <p:nvPr/>
        </p:nvSpPr>
        <p:spPr bwMode="auto">
          <a:xfrm flipH="1">
            <a:off x="3455988" y="3067050"/>
            <a:ext cx="3640137" cy="14605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3465513" y="3170238"/>
            <a:ext cx="3613150" cy="122237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rot="10800000">
            <a:off x="3455988" y="3214688"/>
            <a:ext cx="3611562" cy="114617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rot="10800000">
            <a:off x="3482975" y="3330575"/>
            <a:ext cx="3548063" cy="115570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Rectangle 2"/>
          <p:cNvSpPr txBox="1">
            <a:spLocks noChangeArrowheads="1"/>
          </p:cNvSpPr>
          <p:nvPr/>
        </p:nvSpPr>
        <p:spPr bwMode="auto">
          <a:xfrm>
            <a:off x="431800" y="169863"/>
            <a:ext cx="8229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912813" eaLnBrk="0" hangingPunct="0"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chemeClr val="tx1"/>
                </a:solidFill>
                <a:latin typeface="Calibri" charset="0"/>
              </a:rPr>
              <a:t>Client Setup: Getting Cluster Configuration</a:t>
            </a:r>
          </a:p>
        </p:txBody>
      </p:sp>
      <p:pic>
        <p:nvPicPr>
          <p:cNvPr id="32781" name="Picture 40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741488"/>
            <a:ext cx="3762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42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0035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3" name="Picture 43" descr="150x150-circl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248150"/>
            <a:ext cx="3778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475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7" grpId="0" animBg="1"/>
      <p:bldP spid="14367" grpId="1" animBg="1"/>
      <p:bldP spid="14368" grpId="0" animBg="1"/>
      <p:bldP spid="14368" grpId="1" animBg="1"/>
      <p:bldP spid="14372" grpId="0" animBg="1"/>
      <p:bldP spid="14372" grpId="1" animBg="1"/>
      <p:bldP spid="14373" grpId="0" animBg="1"/>
      <p:bldP spid="14373" grpId="1" animBg="1"/>
    </p:bldLst>
  </p:timing>
</p:sld>
</file>

<file path=ppt/theme/theme1.xml><?xml version="1.0" encoding="utf-8"?>
<a:theme xmlns:a="http://schemas.openxmlformats.org/drawingml/2006/main" name="Couchbase Theme 2013">
  <a:themeElements>
    <a:clrScheme name="Custom 2">
      <a:dk1>
        <a:srgbClr val="3F3F3F"/>
      </a:dk1>
      <a:lt1>
        <a:sysClr val="window" lastClr="FFFFFF"/>
      </a:lt1>
      <a:dk2>
        <a:srgbClr val="404040"/>
      </a:dk2>
      <a:lt2>
        <a:srgbClr val="F2F2F2"/>
      </a:lt2>
      <a:accent1>
        <a:srgbClr val="186A93"/>
      </a:accent1>
      <a:accent2>
        <a:srgbClr val="28B2CB"/>
      </a:accent2>
      <a:accent3>
        <a:srgbClr val="186827"/>
      </a:accent3>
      <a:accent4>
        <a:srgbClr val="71B400"/>
      </a:accent4>
      <a:accent5>
        <a:srgbClr val="DEBF08"/>
      </a:accent5>
      <a:accent6>
        <a:srgbClr val="B59C07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7E9B"/>
        </a:solidFill>
        <a:ln w="285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>
            <a:solidFill>
              <a:schemeClr val="bg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Couchbase Theme 2013.potx</Template>
  <TotalTime>643</TotalTime>
  <Words>483</Words>
  <Application>Microsoft Macintosh PowerPoint</Application>
  <PresentationFormat>On-screen Show (4:3)</PresentationFormat>
  <Paragraphs>107</Paragraphs>
  <Slides>43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Couchbase Theme 2013</vt:lpstr>
      <vt:lpstr>PowerPoint Presentation</vt:lpstr>
      <vt:lpstr>Your first application with Couchbase</vt:lpstr>
      <vt:lpstr>Setting up the Project  github.com/sideshowcoder/Dev-Day-UpDownApp </vt:lpstr>
      <vt:lpstr>Maven Project Layout</vt:lpstr>
      <vt:lpstr>The Maven File pom.xml</vt:lpstr>
      <vt:lpstr>The Maven File pom.xml</vt:lpstr>
      <vt:lpstr>Connecting to Couchbase</vt:lpstr>
      <vt:lpstr>Couchbase Smart Client</vt:lpstr>
      <vt:lpstr>PowerPoint Presentation</vt:lpstr>
      <vt:lpstr>Developing Test First Look at the code for guidance </vt:lpstr>
      <vt:lpstr>Making a Connection</vt:lpstr>
      <vt:lpstr>Implementing a Connection</vt:lpstr>
      <vt:lpstr>The app</vt:lpstr>
      <vt:lpstr>Up / Down Vote</vt:lpstr>
      <vt:lpstr>The end result</vt:lpstr>
      <vt:lpstr>Presentation</vt:lpstr>
      <vt:lpstr>Creating a new Presentation</vt:lpstr>
      <vt:lpstr>Storing in the Database</vt:lpstr>
      <vt:lpstr>Making sure we have a clean DB to start</vt:lpstr>
      <vt:lpstr>Saving</vt:lpstr>
      <vt:lpstr>Serializing to JsonDocument</vt:lpstr>
      <vt:lpstr>toJsonDocument</vt:lpstr>
      <vt:lpstr>De-serializing</vt:lpstr>
      <vt:lpstr>fromJsonDocument</vt:lpstr>
      <vt:lpstr>Saving</vt:lpstr>
      <vt:lpstr>Save</vt:lpstr>
      <vt:lpstr>Updating</vt:lpstr>
      <vt:lpstr>Updating is easy!</vt:lpstr>
      <vt:lpstr>Managing concurrency</vt:lpstr>
      <vt:lpstr>Using compare and swap</vt:lpstr>
      <vt:lpstr>Updating Test</vt:lpstr>
      <vt:lpstr>Implantation</vt:lpstr>
      <vt:lpstr>Implementation</vt:lpstr>
      <vt:lpstr>Listing all Presentations</vt:lpstr>
      <vt:lpstr>Couchbase Views</vt:lpstr>
      <vt:lpstr>Views</vt:lpstr>
      <vt:lpstr>Creating a View</vt:lpstr>
      <vt:lpstr>View code</vt:lpstr>
      <vt:lpstr>Test listing all</vt:lpstr>
      <vt:lpstr>Implementation</vt:lpstr>
      <vt:lpstr>DONE! https://github.com/sideshowcoder/Dev-Day-3.0</vt:lpstr>
      <vt:lpstr>What we learned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</dc:creator>
  <cp:lastModifiedBy>Philipp Fehre</cp:lastModifiedBy>
  <cp:revision>25</cp:revision>
  <cp:lastPrinted>2012-08-22T21:24:05Z</cp:lastPrinted>
  <dcterms:created xsi:type="dcterms:W3CDTF">2013-06-14T19:36:18Z</dcterms:created>
  <dcterms:modified xsi:type="dcterms:W3CDTF">2014-10-06T18:45:38Z</dcterms:modified>
</cp:coreProperties>
</file>